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7A164A-7147-4F19-A955-FEE6364A864E}">
  <a:tblStyle styleId="{247A164A-7147-4F19-A955-FEE6364A864E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Average Rates 2014_ Age group 0-20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934841787899179E-2"/>
          <c:y val="7.6233994217265594E-2"/>
          <c:w val="0.93877147791470306"/>
          <c:h val="0.8380620928424839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Sheet2!$A$2:$B$37</c:f>
              <c:strCache>
                <c:ptCount val="36"/>
                <c:pt idx="0">
                  <c:v>AK</c:v>
                </c:pt>
                <c:pt idx="1">
                  <c:v>AL</c:v>
                </c:pt>
                <c:pt idx="2">
                  <c:v>AR</c:v>
                </c:pt>
                <c:pt idx="3">
                  <c:v>AZ</c:v>
                </c:pt>
                <c:pt idx="4">
                  <c:v>DE</c:v>
                </c:pt>
                <c:pt idx="5">
                  <c:v>FL</c:v>
                </c:pt>
                <c:pt idx="6">
                  <c:v>GA</c:v>
                </c:pt>
                <c:pt idx="7">
                  <c:v>IA</c:v>
                </c:pt>
                <c:pt idx="8">
                  <c:v>ID</c:v>
                </c:pt>
                <c:pt idx="9">
                  <c:v>IL</c:v>
                </c:pt>
                <c:pt idx="10">
                  <c:v>IN</c:v>
                </c:pt>
                <c:pt idx="11">
                  <c:v>KS</c:v>
                </c:pt>
                <c:pt idx="12">
                  <c:v>LA</c:v>
                </c:pt>
                <c:pt idx="13">
                  <c:v>ME</c:v>
                </c:pt>
                <c:pt idx="14">
                  <c:v>MI</c:v>
                </c:pt>
                <c:pt idx="15">
                  <c:v>MO</c:v>
                </c:pt>
                <c:pt idx="16">
                  <c:v>MS</c:v>
                </c:pt>
                <c:pt idx="17">
                  <c:v>MT</c:v>
                </c:pt>
                <c:pt idx="18">
                  <c:v>NC</c:v>
                </c:pt>
                <c:pt idx="19">
                  <c:v>ND</c:v>
                </c:pt>
                <c:pt idx="20">
                  <c:v>NE</c:v>
                </c:pt>
                <c:pt idx="21">
                  <c:v>NH</c:v>
                </c:pt>
                <c:pt idx="22">
                  <c:v>NJ</c:v>
                </c:pt>
                <c:pt idx="23">
                  <c:v>NM</c:v>
                </c:pt>
                <c:pt idx="24">
                  <c:v>OH</c:v>
                </c:pt>
                <c:pt idx="25">
                  <c:v>OK</c:v>
                </c:pt>
                <c:pt idx="26">
                  <c:v>PA</c:v>
                </c:pt>
                <c:pt idx="27">
                  <c:v>SC</c:v>
                </c:pt>
                <c:pt idx="28">
                  <c:v>SD</c:v>
                </c:pt>
                <c:pt idx="29">
                  <c:v>TN</c:v>
                </c:pt>
                <c:pt idx="30">
                  <c:v>TX</c:v>
                </c:pt>
                <c:pt idx="31">
                  <c:v>UT</c:v>
                </c:pt>
                <c:pt idx="32">
                  <c:v>VA</c:v>
                </c:pt>
                <c:pt idx="33">
                  <c:v>WI</c:v>
                </c:pt>
                <c:pt idx="34">
                  <c:v>WV</c:v>
                </c:pt>
                <c:pt idx="35">
                  <c:v>WY</c:v>
                </c:pt>
              </c:strCache>
              <c:extLst/>
            </c:strRef>
          </c:cat>
          <c:val>
            <c:numRef>
              <c:f>Sheet2!$C$2:$C$37</c:f>
              <c:numCache>
                <c:formatCode>General</c:formatCode>
                <c:ptCount val="36"/>
                <c:pt idx="0">
                  <c:v>250.43429844097994</c:v>
                </c:pt>
                <c:pt idx="1">
                  <c:v>115.63301662707839</c:v>
                </c:pt>
                <c:pt idx="2">
                  <c:v>71.761695906432749</c:v>
                </c:pt>
                <c:pt idx="3">
                  <c:v>130.86790638025008</c:v>
                </c:pt>
                <c:pt idx="4">
                  <c:v>115.21518987341773</c:v>
                </c:pt>
                <c:pt idx="5">
                  <c:v>91.053714972579073</c:v>
                </c:pt>
                <c:pt idx="6">
                  <c:v>80.49299719887955</c:v>
                </c:pt>
                <c:pt idx="7">
                  <c:v>135.15216230646021</c:v>
                </c:pt>
                <c:pt idx="8">
                  <c:v>125.5863213811421</c:v>
                </c:pt>
                <c:pt idx="9">
                  <c:v>136.98936170212767</c:v>
                </c:pt>
                <c:pt idx="10">
                  <c:v>172.63945961159584</c:v>
                </c:pt>
                <c:pt idx="11">
                  <c:v>101.14781021897811</c:v>
                </c:pt>
                <c:pt idx="12">
                  <c:v>123.14227642276423</c:v>
                </c:pt>
                <c:pt idx="13">
                  <c:v>140.74350649350649</c:v>
                </c:pt>
                <c:pt idx="14">
                  <c:v>106.63227548953409</c:v>
                </c:pt>
                <c:pt idx="15">
                  <c:v>65.84738041002278</c:v>
                </c:pt>
                <c:pt idx="16">
                  <c:v>125.42477876106194</c:v>
                </c:pt>
                <c:pt idx="17">
                  <c:v>118.53361945636624</c:v>
                </c:pt>
                <c:pt idx="18">
                  <c:v>108.29841789416257</c:v>
                </c:pt>
                <c:pt idx="19">
                  <c:v>120.48</c:v>
                </c:pt>
                <c:pt idx="20">
                  <c:v>124.01030927835052</c:v>
                </c:pt>
                <c:pt idx="21">
                  <c:v>113.86486486486487</c:v>
                </c:pt>
                <c:pt idx="22">
                  <c:v>159.34534270650263</c:v>
                </c:pt>
                <c:pt idx="23">
                  <c:v>100.22463768115942</c:v>
                </c:pt>
                <c:pt idx="24">
                  <c:v>141.11746565741518</c:v>
                </c:pt>
                <c:pt idx="25">
                  <c:v>141.06807017543861</c:v>
                </c:pt>
                <c:pt idx="26">
                  <c:v>133.53386934673367</c:v>
                </c:pt>
                <c:pt idx="27">
                  <c:v>95.082886676875958</c:v>
                </c:pt>
                <c:pt idx="28">
                  <c:v>160.30827067669173</c:v>
                </c:pt>
                <c:pt idx="29">
                  <c:v>112.00143472022955</c:v>
                </c:pt>
                <c:pt idx="30">
                  <c:v>86.030857142857144</c:v>
                </c:pt>
                <c:pt idx="31">
                  <c:v>113.46495726495726</c:v>
                </c:pt>
                <c:pt idx="32">
                  <c:v>148.84704998121006</c:v>
                </c:pt>
                <c:pt idx="33">
                  <c:v>174.74322480015599</c:v>
                </c:pt>
                <c:pt idx="34">
                  <c:v>87.368489583333329</c:v>
                </c:pt>
                <c:pt idx="35">
                  <c:v>167.20125786163521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12-4785-9DEC-125C9C418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30029912"/>
        <c:axId val="830030240"/>
      </c:barChart>
      <c:catAx>
        <c:axId val="830029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030240"/>
        <c:crosses val="autoZero"/>
        <c:auto val="1"/>
        <c:lblAlgn val="ctr"/>
        <c:lblOffset val="100"/>
        <c:noMultiLvlLbl val="0"/>
      </c:catAx>
      <c:valAx>
        <c:axId val="83003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029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 dirty="0"/>
              <a:t>Average</a:t>
            </a:r>
            <a:r>
              <a:rPr lang="en-US" baseline="0" dirty="0"/>
              <a:t> Rate – 2014 Age group (65 and over)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rgbClr val="FFC000"/>
                </a:gs>
                <a:gs pos="50000">
                  <a:srgbClr val="FFC000"/>
                </a:gs>
                <a:gs pos="100000">
                  <a:srgbClr val="FFC00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Sheet2!$A$2:$B$38</c15:sqref>
                  </c15:fullRef>
                  <c15:levelRef>
                    <c15:sqref>Sheet2!$A$2:$A$38</c15:sqref>
                  </c15:levelRef>
                </c:ext>
              </c:extLst>
              <c:f>Sheet2!$A$2:$A$38</c:f>
              <c:strCache>
                <c:ptCount val="37"/>
                <c:pt idx="0">
                  <c:v>AK</c:v>
                </c:pt>
                <c:pt idx="1">
                  <c:v>FL</c:v>
                </c:pt>
                <c:pt idx="2">
                  <c:v>GA</c:v>
                </c:pt>
                <c:pt idx="3">
                  <c:v>IA</c:v>
                </c:pt>
                <c:pt idx="4">
                  <c:v>KS</c:v>
                </c:pt>
                <c:pt idx="5">
                  <c:v>ME</c:v>
                </c:pt>
                <c:pt idx="6">
                  <c:v>MI</c:v>
                </c:pt>
                <c:pt idx="7">
                  <c:v>MO</c:v>
                </c:pt>
                <c:pt idx="8">
                  <c:v>MS</c:v>
                </c:pt>
                <c:pt idx="9">
                  <c:v>ND</c:v>
                </c:pt>
                <c:pt idx="10">
                  <c:v>NH</c:v>
                </c:pt>
                <c:pt idx="11">
                  <c:v>NJ</c:v>
                </c:pt>
                <c:pt idx="12">
                  <c:v>NV</c:v>
                </c:pt>
                <c:pt idx="13">
                  <c:v>OK</c:v>
                </c:pt>
                <c:pt idx="14">
                  <c:v>SC</c:v>
                </c:pt>
                <c:pt idx="15">
                  <c:v>TN</c:v>
                </c:pt>
                <c:pt idx="16">
                  <c:v>TX</c:v>
                </c:pt>
                <c:pt idx="17">
                  <c:v>WI</c:v>
                </c:pt>
                <c:pt idx="18">
                  <c:v>WY</c:v>
                </c:pt>
                <c:pt idx="19">
                  <c:v>AL</c:v>
                </c:pt>
                <c:pt idx="20">
                  <c:v>AR</c:v>
                </c:pt>
                <c:pt idx="21">
                  <c:v>AZ</c:v>
                </c:pt>
                <c:pt idx="22">
                  <c:v>DE</c:v>
                </c:pt>
                <c:pt idx="23">
                  <c:v>IL</c:v>
                </c:pt>
                <c:pt idx="24">
                  <c:v>IN</c:v>
                </c:pt>
                <c:pt idx="25">
                  <c:v>LA</c:v>
                </c:pt>
                <c:pt idx="26">
                  <c:v>MT</c:v>
                </c:pt>
                <c:pt idx="27">
                  <c:v>NC</c:v>
                </c:pt>
                <c:pt idx="28">
                  <c:v>NE</c:v>
                </c:pt>
                <c:pt idx="29">
                  <c:v>NM</c:v>
                </c:pt>
                <c:pt idx="30">
                  <c:v>OH</c:v>
                </c:pt>
                <c:pt idx="31">
                  <c:v>OR</c:v>
                </c:pt>
                <c:pt idx="32">
                  <c:v>PA</c:v>
                </c:pt>
                <c:pt idx="33">
                  <c:v>SD</c:v>
                </c:pt>
                <c:pt idx="34">
                  <c:v>UT</c:v>
                </c:pt>
                <c:pt idx="35">
                  <c:v>VA</c:v>
                </c:pt>
                <c:pt idx="36">
                  <c:v>WV</c:v>
                </c:pt>
              </c:strCache>
            </c:strRef>
          </c:cat>
          <c:val>
            <c:numRef>
              <c:f>Sheet2!$C$2:$C$38</c:f>
              <c:numCache>
                <c:formatCode>General</c:formatCode>
                <c:ptCount val="37"/>
                <c:pt idx="0">
                  <c:v>1134.6801470588234</c:v>
                </c:pt>
                <c:pt idx="1">
                  <c:v>575.2540518638574</c:v>
                </c:pt>
                <c:pt idx="2">
                  <c:v>468.07190879859689</c:v>
                </c:pt>
                <c:pt idx="3">
                  <c:v>421.48283038501563</c:v>
                </c:pt>
                <c:pt idx="4">
                  <c:v>410.17205323193917</c:v>
                </c:pt>
                <c:pt idx="5">
                  <c:v>597.30520646319565</c:v>
                </c:pt>
                <c:pt idx="6">
                  <c:v>440.04193697868396</c:v>
                </c:pt>
                <c:pt idx="7">
                  <c:v>328.11229000884174</c:v>
                </c:pt>
                <c:pt idx="8">
                  <c:v>481.33333333333331</c:v>
                </c:pt>
                <c:pt idx="9">
                  <c:v>670.71286231884062</c:v>
                </c:pt>
                <c:pt idx="10">
                  <c:v>625.18831168831173</c:v>
                </c:pt>
                <c:pt idx="11">
                  <c:v>566.43389830508477</c:v>
                </c:pt>
                <c:pt idx="12">
                  <c:v>487.81693989071039</c:v>
                </c:pt>
                <c:pt idx="13">
                  <c:v>559.62977602108037</c:v>
                </c:pt>
                <c:pt idx="14">
                  <c:v>661.49326977005046</c:v>
                </c:pt>
                <c:pt idx="15">
                  <c:v>562.15438596491231</c:v>
                </c:pt>
                <c:pt idx="16">
                  <c:v>464.26081905315129</c:v>
                </c:pt>
                <c:pt idx="17">
                  <c:v>824.38807568725451</c:v>
                </c:pt>
                <c:pt idx="18">
                  <c:v>723.47956989247314</c:v>
                </c:pt>
                <c:pt idx="19">
                  <c:v>355.06946564885499</c:v>
                </c:pt>
                <c:pt idx="20">
                  <c:v>351.8857142857143</c:v>
                </c:pt>
                <c:pt idx="21">
                  <c:v>684.88782150604277</c:v>
                </c:pt>
                <c:pt idx="22">
                  <c:v>642.19083969465646</c:v>
                </c:pt>
                <c:pt idx="23">
                  <c:v>658.40818007136977</c:v>
                </c:pt>
                <c:pt idx="24">
                  <c:v>367.01805143422354</c:v>
                </c:pt>
                <c:pt idx="25">
                  <c:v>606.06506632975368</c:v>
                </c:pt>
                <c:pt idx="26">
                  <c:v>515.8185975609756</c:v>
                </c:pt>
                <c:pt idx="27">
                  <c:v>539.1372732958099</c:v>
                </c:pt>
                <c:pt idx="28">
                  <c:v>299.45229007633588</c:v>
                </c:pt>
                <c:pt idx="29">
                  <c:v>489.05740181268879</c:v>
                </c:pt>
                <c:pt idx="30">
                  <c:v>420.71780374418898</c:v>
                </c:pt>
                <c:pt idx="31">
                  <c:v>459.44546498277839</c:v>
                </c:pt>
                <c:pt idx="32">
                  <c:v>544.1427525622255</c:v>
                </c:pt>
                <c:pt idx="33">
                  <c:v>634.35616438356169</c:v>
                </c:pt>
                <c:pt idx="34">
                  <c:v>547.71766342141859</c:v>
                </c:pt>
                <c:pt idx="35">
                  <c:v>474.06006275212911</c:v>
                </c:pt>
                <c:pt idx="36">
                  <c:v>655.85790679908325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00-4A1A-9227-1720B0C25E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29500544"/>
        <c:axId val="829502184"/>
      </c:barChart>
      <c:catAx>
        <c:axId val="82950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502184"/>
        <c:crosses val="autoZero"/>
        <c:auto val="1"/>
        <c:lblAlgn val="ctr"/>
        <c:lblOffset val="100"/>
        <c:noMultiLvlLbl val="0"/>
      </c:catAx>
      <c:valAx>
        <c:axId val="829502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500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0" y="16777"/>
            <a:ext cx="9144000" cy="1069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974806"/>
              </a:buClr>
              <a:buFont typeface="Arial"/>
              <a:buNone/>
              <a:defRPr sz="4000" b="1" i="0" u="none" strike="noStrike" cap="non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buClr>
                <a:srgbClr val="974806"/>
              </a:buClr>
              <a:buFont typeface="Arial"/>
              <a:buNone/>
              <a:defRPr sz="2000" b="0" i="0" u="none" strike="noStrike" cap="non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467543" y="2276872"/>
            <a:ext cx="8229600" cy="360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974806"/>
              </a:buClr>
              <a:buFont typeface="Arial"/>
              <a:buNone/>
              <a:defRPr sz="1400" b="0" i="0" u="none" strike="noStrike" cap="non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1619671" y="0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974806"/>
              </a:buClr>
              <a:buFont typeface="Arial"/>
              <a:buNone/>
              <a:defRPr sz="4000" b="1" i="0" u="none" strike="noStrike" cap="non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123727" y="1268759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buClr>
                <a:srgbClr val="974806"/>
              </a:buClr>
              <a:buFont typeface="Arial"/>
              <a:buNone/>
              <a:defRPr sz="2000" b="0" i="0" u="none" strike="noStrike" cap="non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2134072" y="1844824"/>
            <a:ext cx="6563072" cy="4147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974806"/>
              </a:buClr>
              <a:buFont typeface="Arial"/>
              <a:buNone/>
              <a:defRPr sz="1400" b="0" i="0" u="none" strike="noStrike" cap="non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aur7/healthinsurancedat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s.gov/cciio/resources/data-resources/marketplace-puf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ms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/>
        </p:nvSpPr>
        <p:spPr>
          <a:xfrm>
            <a:off x="2037150" y="3020004"/>
            <a:ext cx="4788000" cy="24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/>
              <a:t>GROUP : C</a:t>
            </a:r>
            <a:r>
              <a:rPr lang="en-US" sz="28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/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8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Kulwinder</a:t>
            </a:r>
            <a:r>
              <a:rPr lang="en-US" sz="2800" b="1" i="0" u="none" strike="noStrike" cap="none" dirty="0">
                <a:latin typeface="Arial"/>
                <a:ea typeface="Arial"/>
                <a:cs typeface="Arial"/>
                <a:sym typeface="Arial"/>
              </a:rPr>
              <a:t> Kaur</a:t>
            </a: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8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Jalashri</a:t>
            </a:r>
            <a:r>
              <a:rPr lang="en-US" sz="28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Raval</a:t>
            </a:r>
            <a:endParaRPr lang="en-US"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800" b="1" dirty="0" err="1"/>
              <a:t>Moath</a:t>
            </a:r>
            <a:r>
              <a:rPr lang="en-US" sz="2800" b="1" dirty="0"/>
              <a:t> </a:t>
            </a:r>
            <a:r>
              <a:rPr lang="en-US" sz="2800" b="1" dirty="0" err="1"/>
              <a:t>Aldarrab</a:t>
            </a:r>
            <a:r>
              <a:rPr lang="en-US" sz="1200" b="1" i="0" u="none" strike="noStrike" cap="none" dirty="0"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  <p:sp>
        <p:nvSpPr>
          <p:cNvPr id="20" name="Shape 20"/>
          <p:cNvSpPr txBox="1"/>
          <p:nvPr/>
        </p:nvSpPr>
        <p:spPr>
          <a:xfrm>
            <a:off x="1008112" y="357165"/>
            <a:ext cx="7064349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>
                <a:latin typeface="Arial"/>
                <a:ea typeface="Arial"/>
                <a:cs typeface="Arial"/>
                <a:sym typeface="Arial"/>
              </a:rPr>
              <a:t>HEALTH INSURANCE MARKETPLACE</a:t>
            </a: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838" y="4797151"/>
            <a:ext cx="1301511" cy="32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976762" y="0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Rate : 2014   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214275" y="4929199"/>
            <a:ext cx="8286900" cy="2663699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-12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 : 2014</a:t>
            </a:r>
          </a:p>
          <a:p>
            <a:pPr marL="0" marR="0" lvl="0" indent="-127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Age Group : 0 – 20 years</a:t>
            </a:r>
          </a:p>
          <a:p>
            <a:pPr marL="0" marR="0" lvl="0" indent="-127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Alaska has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highest average rate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$249.94 and Wisconsin has the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second highest 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$174.74</a:t>
            </a:r>
          </a:p>
          <a:p>
            <a:pPr marL="0" marR="0" lvl="0" indent="-12700" algn="l" rtl="0">
              <a:spcBef>
                <a:spcPts val="320"/>
              </a:spcBef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Missouri has the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lowest average rate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$65.84 and Arkansas has the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second lowest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$71.76.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053B376-6546-4D1B-AAB1-3CBD2F1358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61620"/>
              </p:ext>
            </p:extLst>
          </p:nvPr>
        </p:nvGraphicFramePr>
        <p:xfrm>
          <a:off x="384704" y="862785"/>
          <a:ext cx="8519201" cy="4066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976762" y="0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Rate : 2014 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214275" y="5000622"/>
            <a:ext cx="8643900" cy="1857299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: 2014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Age Group : 65 and above years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Alaska has 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average rate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$1134.68 and Wisconsin has the second highest         $824.38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Nebraska has the 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average rate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$299.45 and Missouri has the second lowest $328.11.</a:t>
            </a:r>
          </a:p>
        </p:txBody>
      </p:sp>
      <p:graphicFrame>
        <p:nvGraphicFramePr>
          <p:cNvPr id="6" name="Chart 5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204476"/>
              </p:ext>
            </p:extLst>
          </p:nvPr>
        </p:nvGraphicFramePr>
        <p:xfrm>
          <a:off x="318779" y="956960"/>
          <a:ext cx="8434892" cy="4043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976762" y="0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Rate : 2015  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214275" y="5072075"/>
            <a:ext cx="8286900" cy="1936500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: 2015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Age Group : 0 – 20 years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Alaska has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average rate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$249.94 and Wisconsin has the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highest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$174.74</a:t>
            </a:r>
          </a:p>
          <a:p>
            <a:pPr marL="0" marR="0" lvl="0" indent="0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Missouri has the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average rate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$65.84 and Arkansas has the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lowest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$71.76.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158" y="1095950"/>
            <a:ext cx="8643997" cy="3833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76762" y="0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Rate : 2015 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214275" y="5000620"/>
            <a:ext cx="8643900" cy="1989300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: 2015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Age Group : 65 and above years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Alaska has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average rate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$1271.11 and Wyoming has the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highest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$852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Missouri has the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average rate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$281.18 and Arkansas has the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lowest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$343.69.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19" y="927494"/>
            <a:ext cx="8429683" cy="400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619671" y="0"/>
            <a:ext cx="7524300" cy="1069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Average rate of different states for different ages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123727" y="1268759"/>
            <a:ext cx="6563100" cy="460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1798922" y="1729249"/>
            <a:ext cx="6563100" cy="414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99" y="1268750"/>
            <a:ext cx="8244224" cy="51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3D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our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6" y="1334222"/>
            <a:ext cx="8841373" cy="49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619671" y="0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Change in rates:</a:t>
            </a:r>
          </a:p>
        </p:txBody>
      </p:sp>
      <p:graphicFrame>
        <p:nvGraphicFramePr>
          <p:cNvPr id="117" name="Shape 117"/>
          <p:cNvGraphicFramePr/>
          <p:nvPr/>
        </p:nvGraphicFramePr>
        <p:xfrm>
          <a:off x="1693520" y="1159173"/>
          <a:ext cx="3929075" cy="5143425"/>
        </p:xfrm>
        <a:graphic>
          <a:graphicData uri="http://schemas.openxmlformats.org/drawingml/2006/table">
            <a:tbl>
              <a:tblPr>
                <a:noFill/>
                <a:tableStyleId>{247A164A-7147-4F19-A955-FEE6364A864E}</a:tableStyleId>
              </a:tblPr>
              <a:tblGrid>
                <a:gridCol w="75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statecode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2015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DIFFERENCE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AK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249.9422222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249.9422222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2.27374E-13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174.7432248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174.7432248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9.9476E-13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172.6394596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172.6394596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8.52651E-13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WY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167.2012579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167.2012579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SD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160.3082707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160.3082707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7.38964E-13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NJ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159.3453427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159.3453427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6.25278E-13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148.84705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148.84705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OH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141.1174657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141.1174657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OK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141.0680702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141.0680702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5.96856E-13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140.7435065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140.7435065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4.83169E-13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136.9893617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136.9893617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6.53699E-13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IA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135.1521623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135.1521623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133.5338693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133.5338693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6.53699E-13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AZ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130.8679064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130.8679064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125.5863214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125.5863214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125.4247788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125.4247788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9.37916E-13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124.0103093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124.0103093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5.25802E-13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123.1422764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123.1422764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2.27374E-13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ND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120.48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120.48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MT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0-20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118.5336195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118.5336195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2.41585E-13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048200" y="-142900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Rate - 2016</a:t>
            </a:r>
          </a:p>
        </p:txBody>
      </p:sp>
      <p:pic>
        <p:nvPicPr>
          <p:cNvPr id="123" name="Shape 123" descr="F:\avg_20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282" y="1500174"/>
            <a:ext cx="8890062" cy="50006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732608" y="785793"/>
            <a:ext cx="4410895" cy="512605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2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Group :  21 years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676396" y="0"/>
            <a:ext cx="7524300" cy="1069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Average Rate - 2016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4925"/>
            <a:ext cx="8859499" cy="54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269600" y="0"/>
            <a:ext cx="8417100" cy="1069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Tobacco v/s Non-tobacco Rates :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2134072" y="1844824"/>
            <a:ext cx="6563100" cy="414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4" y="1506332"/>
            <a:ext cx="8787172" cy="494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0" y="16777"/>
            <a:ext cx="9144000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Table Of Contents :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7543" y="1571612"/>
            <a:ext cx="8229600" cy="3600399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Abstract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Specification Of Dataset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Introduction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Used For The Analysis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Implementation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Visualization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Conclusion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 and Github URL</a:t>
            </a:r>
          </a:p>
          <a:p>
            <a:pPr marL="0" marR="0" lvl="0" indent="0" algn="l" rtl="0">
              <a:spcBef>
                <a:spcPts val="480"/>
              </a:spcBef>
              <a:buClr>
                <a:srgbClr val="974806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372624" y="-152400"/>
            <a:ext cx="7390200" cy="99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Networks’ Average Rate: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1437927" y="1040159"/>
            <a:ext cx="6563100" cy="460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Year : 2014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State : Florida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Age : 25 years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31" y="2055972"/>
            <a:ext cx="6401693" cy="51346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162471" y="-228600"/>
            <a:ext cx="7524300" cy="1069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Dental Plans Only :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1209327" y="1040159"/>
            <a:ext cx="6563100" cy="460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Year : 2014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State : Virginia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Age : 25 years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52" y="1971574"/>
            <a:ext cx="634365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619671" y="0"/>
            <a:ext cx="7524300" cy="1069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Problems we have faced: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2123727" y="1268759"/>
            <a:ext cx="6563100" cy="460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839050" y="1118900"/>
            <a:ext cx="8239200" cy="502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1- Importing the .csv to hive and pig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At the beginning of the project, we struggled calling different methods to deal with csv format especially in hive 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2- Data entry was not clean in the rate column. 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example: 999999 or 0 instead of leaving it as an empty entry.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619671" y="0"/>
            <a:ext cx="7524300" cy="1069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Github :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1666527" y="1268759"/>
            <a:ext cx="6563100" cy="460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https://github.com/kkaur7/healthinsurancedata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436971" y="438300"/>
            <a:ext cx="7524300" cy="1069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Conclusion: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2"/>
          </p:nvPr>
        </p:nvSpPr>
        <p:spPr>
          <a:xfrm>
            <a:off x="535700" y="1618800"/>
            <a:ext cx="8115000" cy="523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-US" sz="2400">
                <a:solidFill>
                  <a:srgbClr val="000000"/>
                </a:solidFill>
              </a:rPr>
              <a:t>Analysis of average rates of a particular age group for different years, like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      0-20 age(2014) for AK 249.94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-US" sz="2400">
                <a:solidFill>
                  <a:srgbClr val="000000"/>
                </a:solidFill>
              </a:rPr>
              <a:t>Comparison of the average rates for different years.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    </a:t>
            </a:r>
            <a:r>
              <a:rPr lang="en-US" sz="1800">
                <a:solidFill>
                  <a:srgbClr val="000000"/>
                </a:solidFill>
              </a:rPr>
              <a:t>   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249.9422222</a:t>
            </a:r>
            <a:r>
              <a:rPr lang="en-US" sz="1800">
                <a:solidFill>
                  <a:srgbClr val="000000"/>
                </a:solidFill>
              </a:rPr>
              <a:t>-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249.9422222 = 2.27374E-13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-US" sz="2400">
                <a:solidFill>
                  <a:srgbClr val="000000"/>
                </a:solidFill>
              </a:rPr>
              <a:t>Analysis of high cost and low cost of dental plans provided in a state by network providers 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     Dentegra dental ppo (highest rate) in Virginia and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     Dominion dental DHMO has lowest rate in Virginia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-US" sz="2400">
                <a:solidFill>
                  <a:srgbClr val="000000"/>
                </a:solidFill>
              </a:rPr>
              <a:t>Analysis of tobacco rates and non-tobacco rates of a particular age group in different states shows that using tobacco increase the cost by 70%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197196" y="1858850"/>
            <a:ext cx="7524300" cy="1069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6000">
                <a:solidFill>
                  <a:srgbClr val="000000"/>
                </a:solidFill>
              </a:rPr>
              <a:t>Thank you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Questions...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48200" y="144907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Abstract :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714350" y="1214424"/>
            <a:ext cx="7988700" cy="4778100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: 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400">
                <a:solidFill>
                  <a:srgbClr val="000000"/>
                </a:solidFill>
              </a:rPr>
              <a:t>     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          </a:t>
            </a:r>
            <a:r>
              <a:rPr lang="en-US" sz="2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https://www.cms.gov/cciio/resources/data-resources/marketplace-puf.html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974806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: 701 MB.</a:t>
            </a: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974806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974806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Tasks: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Exploring plan rates and benefits vary across   states, how do plan rates vary by age, how do plans vary across insurance network providers. </a:t>
            </a:r>
            <a:r>
              <a:rPr lang="en-US" sz="2400">
                <a:solidFill>
                  <a:srgbClr val="000000"/>
                </a:solidFill>
              </a:rPr>
              <a:t>How do dental plan rates vary for a state.</a:t>
            </a:r>
          </a:p>
          <a:p>
            <a:pPr marL="0" marR="0" lvl="0" indent="0" algn="l" rtl="0">
              <a:spcBef>
                <a:spcPts val="360"/>
              </a:spcBef>
              <a:buClr>
                <a:srgbClr val="974806"/>
              </a:buClr>
              <a:buSzPct val="25000"/>
              <a:buFont typeface="Arial"/>
              <a:buNone/>
            </a:pPr>
            <a:b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928662" y="1285859"/>
            <a:ext cx="7715304" cy="5143535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 Insurance Marketplace data is provided by Centers For Medicare &amp; Medicaid services and is available on </a:t>
            </a:r>
            <a:r>
              <a:rPr lang="en-US" sz="2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www.cms.gov</a:t>
            </a:r>
          </a:p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Size : 701 MB/ File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Format : CSV ( Comma Separated Values ) </a:t>
            </a:r>
          </a:p>
          <a:p>
            <a:pPr marR="0" lvl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     Cluster specification: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US" sz="2400" dirty="0">
                <a:solidFill>
                  <a:srgbClr val="000000"/>
                </a:solidFill>
              </a:rPr>
              <a:t>     Number of nodes in cluster : 2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US" sz="2400" dirty="0">
                <a:solidFill>
                  <a:srgbClr val="000000"/>
                </a:solidFill>
              </a:rPr>
              <a:t>     Management node : RAM – 48GB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US" sz="2400" dirty="0">
                <a:solidFill>
                  <a:srgbClr val="000000"/>
                </a:solidFill>
              </a:rPr>
              <a:t>     Data node :  RAM – 24GB</a:t>
            </a:r>
          </a:p>
          <a:p>
            <a:pPr marL="0" marR="0" lvl="0" indent="0" algn="l" rtl="0">
              <a:spcBef>
                <a:spcPts val="560"/>
              </a:spcBef>
              <a:buClr>
                <a:srgbClr val="974806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928662" y="144907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Specification Of Dataset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369625" y="452175"/>
            <a:ext cx="7286700" cy="74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: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1369625" y="1528248"/>
            <a:ext cx="7286700" cy="5329800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-50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CMS (center For Medicare </a:t>
            </a:r>
            <a:r>
              <a:rPr lang="en-US" sz="2400">
                <a:solidFill>
                  <a:srgbClr val="000000"/>
                </a:solidFill>
              </a:rPr>
              <a:t>&amp; Medicaid Services)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CCIIO (</a:t>
            </a:r>
            <a:r>
              <a:rPr lang="en-US" sz="2400">
                <a:solidFill>
                  <a:srgbClr val="000000"/>
                </a:solidFill>
              </a:rPr>
              <a:t>Consumer Information &amp; Insurance Oversight)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committed to increase transparency in Health Insurance marketplace.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The Centers for Medicare &amp; Medicaid Services, CMS, is part of the Department of Health and Human Services (HHS)</a:t>
            </a:r>
          </a:p>
          <a:p>
            <a:pPr marR="0" lvl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Services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include</a:t>
            </a:r>
            <a:r>
              <a:rPr lang="en-US" sz="2400">
                <a:solidFill>
                  <a:srgbClr val="000000"/>
                </a:solidFill>
              </a:rPr>
              <a:t>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Benefits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Copayments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Premiums</a:t>
            </a: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974806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Geographic Coverage</a:t>
            </a:r>
          </a:p>
          <a:p>
            <a:pPr marR="0" lvl="0" algn="l" rtl="0">
              <a:spcBef>
                <a:spcPts val="320"/>
              </a:spcBef>
              <a:buNone/>
            </a:pP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040250" y="0"/>
            <a:ext cx="7063500" cy="61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360"/>
              </a:spcBef>
              <a:buNone/>
            </a:pPr>
            <a:r>
              <a:rPr lang="en-US" sz="2400" b="1" u="sng"/>
              <a:t>PUFs :</a:t>
            </a:r>
            <a:r>
              <a:rPr lang="en-US" sz="2400" b="1"/>
              <a:t>      ( 2014 </a:t>
            </a:r>
            <a:r>
              <a:rPr lang="en-US" sz="2400" b="1" baseline="30000"/>
              <a:t>- </a:t>
            </a:r>
            <a:r>
              <a:rPr lang="en-US" sz="2400" b="1"/>
              <a:t>2017 )</a:t>
            </a:r>
          </a:p>
          <a:p>
            <a:pPr lvl="0" rtl="0">
              <a:spcBef>
                <a:spcPts val="360"/>
              </a:spcBef>
              <a:buNone/>
            </a:pPr>
            <a:endParaRPr sz="2400"/>
          </a:p>
          <a:p>
            <a:pPr lvl="0" indent="-50800" rtl="0">
              <a:spcBef>
                <a:spcPts val="320"/>
              </a:spcBef>
              <a:buClr>
                <a:srgbClr val="000000"/>
              </a:buClr>
              <a:buSzPct val="100000"/>
              <a:buChar char="•"/>
            </a:pPr>
            <a:r>
              <a:rPr lang="en-US" sz="2400"/>
              <a:t>  For the researchers and stakeholders get easy access of marketplace data.</a:t>
            </a:r>
          </a:p>
          <a:p>
            <a:pPr lvl="0" indent="-50800" rtl="0">
              <a:spcBef>
                <a:spcPts val="320"/>
              </a:spcBef>
              <a:buClr>
                <a:srgbClr val="000000"/>
              </a:buClr>
              <a:buSzPct val="100000"/>
              <a:buChar char="•"/>
            </a:pPr>
            <a:r>
              <a:rPr lang="en-US" sz="2400"/>
              <a:t>  For consumers, when shopping for a marketplace Qualified Health Plans (QHP).</a:t>
            </a:r>
          </a:p>
          <a:p>
            <a:pPr lvl="0" indent="-50800" rtl="0">
              <a:spcBef>
                <a:spcPts val="320"/>
              </a:spcBef>
              <a:buClr>
                <a:srgbClr val="000000"/>
              </a:buClr>
              <a:buSzPct val="100000"/>
              <a:buChar char="•"/>
            </a:pPr>
            <a:r>
              <a:rPr lang="en-US" sz="2400"/>
              <a:t> Only includes the data from state partnership marketplaces &amp; state based marketplace that rely on the federal information technology 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12963" y="4340612"/>
            <a:ext cx="6563100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en-US" sz="2400" b="1">
                <a:solidFill>
                  <a:srgbClr val="000000"/>
                </a:solidFill>
              </a:rPr>
              <a:t>les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For Analysis: </a:t>
            </a:r>
            <a:r>
              <a:rPr lang="en-US" sz="2400" b="1">
                <a:solidFill>
                  <a:srgbClr val="000000"/>
                </a:solidFill>
              </a:rPr>
              <a:t>6</a:t>
            </a:r>
          </a:p>
        </p:txBody>
      </p:sp>
      <p:graphicFrame>
        <p:nvGraphicFramePr>
          <p:cNvPr id="58" name="Shape 58"/>
          <p:cNvGraphicFramePr/>
          <p:nvPr/>
        </p:nvGraphicFramePr>
        <p:xfrm>
          <a:off x="912963" y="4872698"/>
          <a:ext cx="7572425" cy="1245500"/>
        </p:xfrm>
        <a:graphic>
          <a:graphicData uri="http://schemas.openxmlformats.org/drawingml/2006/table">
            <a:tbl>
              <a:tblPr>
                <a:noFill/>
                <a:tableStyleId>{247A164A-7147-4F19-A955-FEE6364A864E}</a:tableStyleId>
              </a:tblPr>
              <a:tblGrid>
                <a:gridCol w="247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 Data Dictionaries</a:t>
                      </a:r>
                    </a:p>
                  </a:txBody>
                  <a:tcPr marL="7350" marR="7350" marT="7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2015 Data Dictionaries</a:t>
                      </a:r>
                    </a:p>
                  </a:txBody>
                  <a:tcPr marL="7350" marR="7350" marT="7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2016 Data Dictionaries</a:t>
                      </a:r>
                    </a:p>
                  </a:txBody>
                  <a:tcPr marL="7350" marR="7350" marT="7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02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" name="Shape 59"/>
          <p:cNvGraphicFramePr/>
          <p:nvPr/>
        </p:nvGraphicFramePr>
        <p:xfrm>
          <a:off x="912963" y="786626"/>
          <a:ext cx="7643875" cy="3443170"/>
        </p:xfrm>
        <a:graphic>
          <a:graphicData uri="http://schemas.openxmlformats.org/drawingml/2006/table">
            <a:tbl>
              <a:tblPr>
                <a:noFill/>
                <a:tableStyleId>{247A164A-7147-4F19-A955-FEE6364A864E}</a:tableStyleId>
              </a:tblPr>
              <a:tblGrid>
                <a:gridCol w="249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2017 Data Dictionaries</a:t>
                      </a:r>
                    </a:p>
                  </a:txBody>
                  <a:tcPr marL="7350" marR="7350" marT="7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2016 Data Dictionaries</a:t>
                      </a:r>
                    </a:p>
                  </a:txBody>
                  <a:tcPr marL="7350" marR="7350" marT="7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 and 2015 Data Dictionaries</a:t>
                      </a:r>
                    </a:p>
                  </a:txBody>
                  <a:tcPr marL="7350" marR="7350" marT="7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Benefits and Cost Sharing Data</a:t>
                      </a: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Benefits and Cost Sharing Data </a:t>
                      </a: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Benefits and Cost Sharing Data</a:t>
                      </a: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1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 Data 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1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Attributes Data 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Attributes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Attributes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1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Rules Data 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Rules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Rules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1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 Area Data 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 Area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 Area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1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 Data 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62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ID Crosswalk Data 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ID Crosswalk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ID Crosswalk Data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07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- readable Data </a:t>
                      </a: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- readable Data</a:t>
                      </a: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Dictionary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N/A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8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Transparency in Coverage Data </a:t>
                      </a: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N/A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N/A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1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Quality Data Dictionary</a:t>
                      </a:r>
                    </a:p>
                  </a:txBody>
                  <a:tcPr marL="7350" marR="7350" marT="735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N/A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N/A</a:t>
                      </a:r>
                    </a:p>
                  </a:txBody>
                  <a:tcPr marL="7350" marR="7350" marT="7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12963" y="157789"/>
            <a:ext cx="6563100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2540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Total files: 25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142975" y="0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974806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Used For The Analysis: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1290463" y="1643834"/>
            <a:ext cx="6563100" cy="4147800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Hive</a:t>
            </a:r>
          </a:p>
          <a:p>
            <a:pPr marL="0" marR="0" lvl="0" indent="508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Pig</a:t>
            </a:r>
          </a:p>
          <a:p>
            <a:pPr marL="0" marR="0" lvl="0" indent="508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Tableau</a:t>
            </a:r>
          </a:p>
          <a:p>
            <a:pPr marL="0" marR="0" lvl="0" indent="508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Excel </a:t>
            </a:r>
          </a:p>
          <a:p>
            <a:pPr marL="0" marR="0" lvl="0" indent="0" algn="l" rtl="0">
              <a:spcBef>
                <a:spcPts val="280"/>
              </a:spcBef>
              <a:buClr>
                <a:srgbClr val="974806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262" y="3553887"/>
            <a:ext cx="707199" cy="9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500" y="4553387"/>
            <a:ext cx="3003525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4275" y="5211684"/>
            <a:ext cx="775668" cy="7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9074" y="2872174"/>
            <a:ext cx="1234337" cy="11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2071669" y="2428867"/>
            <a:ext cx="7524327" cy="10695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ct val="25000"/>
              <a:buFont typeface="Arial"/>
              <a:buNone/>
            </a:pPr>
            <a:r>
              <a:rPr lang="en-US" sz="6000" b="1" i="0" u="none" strike="noStrike" cap="none">
                <a:latin typeface="Arial"/>
                <a:ea typeface="Arial"/>
                <a:cs typeface="Arial"/>
                <a:sym typeface="Arial"/>
              </a:rPr>
              <a:t>Implementation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975</Words>
  <Application>Microsoft Office PowerPoint</Application>
  <PresentationFormat>On-screen Show (4:3)</PresentationFormat>
  <Paragraphs>261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Noto Sans Symbols</vt:lpstr>
      <vt:lpstr>Office Theme</vt:lpstr>
      <vt:lpstr>PowerPoint Presentation</vt:lpstr>
      <vt:lpstr> Table Of Contents :</vt:lpstr>
      <vt:lpstr> Abstract :</vt:lpstr>
      <vt:lpstr> Specification Of Dataset :</vt:lpstr>
      <vt:lpstr>Introduction :</vt:lpstr>
      <vt:lpstr>PowerPoint Presentation</vt:lpstr>
      <vt:lpstr>PowerPoint Presentation</vt:lpstr>
      <vt:lpstr>Tools Used For The Analysis:</vt:lpstr>
      <vt:lpstr>PowerPoint Presentation</vt:lpstr>
      <vt:lpstr>Average Rate : 2014   </vt:lpstr>
      <vt:lpstr>Average Rate : 2014 </vt:lpstr>
      <vt:lpstr>Average Rate : 2015   </vt:lpstr>
      <vt:lpstr>Average Rate : 2015 </vt:lpstr>
      <vt:lpstr>Average rate of different states for different ages</vt:lpstr>
      <vt:lpstr>3D View</vt:lpstr>
      <vt:lpstr>Change in rates:</vt:lpstr>
      <vt:lpstr>Average Rate - 2016</vt:lpstr>
      <vt:lpstr>Average Rate - 2016</vt:lpstr>
      <vt:lpstr>Tobacco v/s Non-tobacco Rates :</vt:lpstr>
      <vt:lpstr>Networks’ Average Rate:</vt:lpstr>
      <vt:lpstr>Dental Plans Only :</vt:lpstr>
      <vt:lpstr>Problems we have faced:</vt:lpstr>
      <vt:lpstr>Github :</vt:lpstr>
      <vt:lpstr>Conclusion:</vt:lpstr>
      <vt:lpstr>Thank you Questions...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13</cp:revision>
  <dcterms:modified xsi:type="dcterms:W3CDTF">2016-12-12T06:08:03Z</dcterms:modified>
</cp:coreProperties>
</file>